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92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</p:sldIdLst>
  <p:sldSz cx="18288000" cy="10287000"/>
  <p:notesSz cx="6858000" cy="9144000"/>
  <p:embeddedFontLst>
    <p:embeddedFont>
      <p:font typeface="Proxima Nova" panose="020B0604020202020204" charset="0"/>
      <p:regular r:id="rId15"/>
    </p:embeddedFont>
    <p:embeddedFont>
      <p:font typeface="Proxima Nova Bold" panose="020B0604020202020204" charset="0"/>
      <p:regular r:id="rId16"/>
    </p:embeddedFont>
    <p:embeddedFont>
      <p:font typeface="Source Sans Pro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C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588" y="64"/>
      </p:cViewPr>
      <p:guideLst>
        <p:guide pos="3024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CE46B-3536-40F4-A425-6A3F90674EB2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2438-80A9-4C08-9DCB-934994364C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420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8.svg"/><Relationship Id="rId4" Type="http://schemas.openxmlformats.org/officeDocument/2006/relationships/hyperlink" Target="https://miro.medium.com/v2/resize:fit:2000/0*zj_kGMq6f2ZxW7p3.png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47036" y="-410546"/>
            <a:ext cx="1646525" cy="10989979"/>
            <a:chOff x="0" y="0"/>
            <a:chExt cx="433653" cy="2894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653" cy="2894480"/>
            </a:xfrm>
            <a:custGeom>
              <a:avLst/>
              <a:gdLst/>
              <a:ahLst/>
              <a:cxnLst/>
              <a:rect l="l" t="t" r="r" b="b"/>
              <a:pathLst>
                <a:path w="433653" h="2894480">
                  <a:moveTo>
                    <a:pt x="0" y="0"/>
                  </a:moveTo>
                  <a:lnTo>
                    <a:pt x="433653" y="0"/>
                  </a:lnTo>
                  <a:lnTo>
                    <a:pt x="433653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3653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3839" y="1404661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9460" y="2945130"/>
            <a:ext cx="11269079" cy="219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ПРОГРАМНА СИСТЕМА ДЛЯ ПОШУКУ ТУРИСТИЧНИХ МАРШРУТІВ ТА ОБМІНУ ВРАЖЕННЯМИ</a:t>
            </a:r>
          </a:p>
        </p:txBody>
      </p:sp>
      <p:sp>
        <p:nvSpPr>
          <p:cNvPr id="7" name="Freeform 7"/>
          <p:cNvSpPr/>
          <p:nvPr/>
        </p:nvSpPr>
        <p:spPr>
          <a:xfrm>
            <a:off x="541379" y="0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1379" y="5209483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5101" y="6864796"/>
            <a:ext cx="329897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ВИКОНАЛИ: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ГР. ПЗПІ-21-7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АВТОМОНОВА Д.С.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КОДОЛА А.Т.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ПАСЕНКО К.Є.</a:t>
            </a: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65842" y="8281670"/>
            <a:ext cx="449345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НАУКОВИЙ КЕРІВНИК:</a:t>
            </a:r>
          </a:p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ВИКЛ. ОНИЩЕНКО К.Г.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2486" y="47742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6446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365684"/>
            <a:ext cx="18288000" cy="11985290"/>
          </a:xfrm>
          <a:custGeom>
            <a:avLst/>
            <a:gdLst/>
            <a:ahLst/>
            <a:cxnLst/>
            <a:rect l="l" t="t" r="r" b="b"/>
            <a:pathLst>
              <a:path w="18288000" h="11985290">
                <a:moveTo>
                  <a:pt x="0" y="0"/>
                </a:moveTo>
                <a:lnTo>
                  <a:pt x="18288000" y="0"/>
                </a:lnTo>
                <a:lnTo>
                  <a:pt x="18288000" y="11985289"/>
                </a:lnTo>
                <a:lnTo>
                  <a:pt x="0" y="11985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28" t="-6538" b="-653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64463">
                <a:alpha val="3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70864" y="3696876"/>
            <a:ext cx="14746272" cy="3765616"/>
            <a:chOff x="0" y="0"/>
            <a:chExt cx="3694604" cy="9434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94604" cy="943456"/>
            </a:xfrm>
            <a:custGeom>
              <a:avLst/>
              <a:gdLst/>
              <a:ahLst/>
              <a:cxnLst/>
              <a:rect l="l" t="t" r="r" b="b"/>
              <a:pathLst>
                <a:path w="3694604" h="943456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934531"/>
                  </a:lnTo>
                  <a:cubicBezTo>
                    <a:pt x="3694604" y="939460"/>
                    <a:pt x="3690608" y="943456"/>
                    <a:pt x="3685679" y="943456"/>
                  </a:cubicBezTo>
                  <a:lnTo>
                    <a:pt x="8925" y="943456"/>
                  </a:lnTo>
                  <a:cubicBezTo>
                    <a:pt x="3996" y="943456"/>
                    <a:pt x="0" y="939460"/>
                    <a:pt x="0" y="934531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694604" cy="99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7186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ПІДСУМКИ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2440" y="4130297"/>
            <a:ext cx="548460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Реалізована клієнтська частина повноцінного веб-додатку для мандрівників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2440" y="5755897"/>
            <a:ext cx="548460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Впроваджено систему досягнень і рейтингів для мотивації користувачів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60392" y="4130297"/>
            <a:ext cx="52271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Реалізована система гейміфікації для зацікавлення та залучення користувачів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83854" y="5755897"/>
            <a:ext cx="578020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Забезпечено можливість коментування та соціальної взаємодії між користувачами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95814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64370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35565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48873" y="9685481"/>
            <a:ext cx="300782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10</a:t>
            </a:r>
            <a:endParaRPr lang="en-US" sz="2000" b="1" dirty="0">
              <a:solidFill>
                <a:srgbClr val="FFFFFF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132" y="1219754"/>
            <a:ext cx="15641737" cy="8402459"/>
          </a:xfrm>
          <a:custGeom>
            <a:avLst/>
            <a:gdLst/>
            <a:ahLst/>
            <a:cxnLst/>
            <a:rect l="l" t="t" r="r" b="b"/>
            <a:pathLst>
              <a:path w="15641737" h="8402459">
                <a:moveTo>
                  <a:pt x="0" y="0"/>
                </a:moveTo>
                <a:lnTo>
                  <a:pt x="15641736" y="0"/>
                </a:lnTo>
                <a:lnTo>
                  <a:pt x="15641736" y="8402459"/>
                </a:lnTo>
                <a:lnTo>
                  <a:pt x="0" y="8402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99553" y="-918150"/>
            <a:ext cx="20287106" cy="4829206"/>
            <a:chOff x="0" y="0"/>
            <a:chExt cx="13273318" cy="3159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3318" cy="3159622"/>
            </a:xfrm>
            <a:custGeom>
              <a:avLst/>
              <a:gdLst/>
              <a:ahLst/>
              <a:cxnLst/>
              <a:rect l="l" t="t" r="r" b="b"/>
              <a:pathLst>
                <a:path w="13273318" h="3159622">
                  <a:moveTo>
                    <a:pt x="0" y="0"/>
                  </a:moveTo>
                  <a:lnTo>
                    <a:pt x="13273318" y="0"/>
                  </a:lnTo>
                  <a:lnTo>
                    <a:pt x="13273318" y="3159622"/>
                  </a:lnTo>
                  <a:lnTo>
                    <a:pt x="0" y="3159622"/>
                  </a:lnTo>
                  <a:close/>
                </a:path>
              </a:pathLst>
            </a:custGeom>
            <a:blipFill>
              <a:blip r:embed="rId4"/>
              <a:stretch>
                <a:fillRect t="-90205" b="-9020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560199" y="5196205"/>
            <a:ext cx="5167603" cy="3588419"/>
            <a:chOff x="0" y="0"/>
            <a:chExt cx="1294717" cy="8990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69986" y="4816773"/>
            <a:ext cx="3548027" cy="547149"/>
            <a:chOff x="0" y="0"/>
            <a:chExt cx="888940" cy="137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74775" y="5196205"/>
            <a:ext cx="5167603" cy="3588419"/>
            <a:chOff x="0" y="0"/>
            <a:chExt cx="1294717" cy="8990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84563" y="4816773"/>
            <a:ext cx="3548027" cy="547149"/>
            <a:chOff x="0" y="0"/>
            <a:chExt cx="888940" cy="1370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5622" y="5196205"/>
            <a:ext cx="5167603" cy="3588419"/>
            <a:chOff x="0" y="0"/>
            <a:chExt cx="1294717" cy="8990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5410" y="4816773"/>
            <a:ext cx="3548027" cy="547149"/>
            <a:chOff x="0" y="0"/>
            <a:chExt cx="888940" cy="1370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376422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580254" y="5509026"/>
            <a:ext cx="493699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туристичні агентства: створення та управління каталогом маршрутів;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муніципальні служби: розвиток туристичної інфраструктури міст;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освітні заклади: організація навчальних екскурсій та походів;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комерційні туроператори: управління власними турпродуктами.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660166" y="1915948"/>
            <a:ext cx="9729668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18"/>
              </a:lnSpc>
              <a:spcBef>
                <a:spcPct val="0"/>
              </a:spcBef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ЗАГАЛЬНИЙ ПІДСУМОК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15015" y="5549472"/>
            <a:ext cx="4487123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майбутьному може бути: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реалізований повноцінний мобільний додаток;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додана підтримка  багатомовності;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доступ в офлайн-режимі;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розширення функціоналу за допомогою алгоритмів машинного навчання.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5862" y="5373359"/>
            <a:ext cx="4487123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результаті роботи було реалізовано повноцінний веб-застосунок для пошуку туристичних маршрутів та обміну враженнями. Система поєднує елементи гейміфікації, соціальної взаємодії, адміністрування та модерації, що робить її зручною, цікавою та корисною для широкого кола мандрівників.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4098" y="4891927"/>
            <a:ext cx="380234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Можливості використання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957402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Подальший розвиток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8250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Отриманні результати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95814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64370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835565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899933" y="9837881"/>
            <a:ext cx="303461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11</a:t>
            </a:r>
            <a:endParaRPr lang="en-US" sz="20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017" y="4151630"/>
            <a:ext cx="10919966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Дякуємо за увагу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747513" y="9685481"/>
            <a:ext cx="3035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2486" y="47742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6446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365684"/>
            <a:ext cx="18288000" cy="11985290"/>
          </a:xfrm>
          <a:custGeom>
            <a:avLst/>
            <a:gdLst/>
            <a:ahLst/>
            <a:cxnLst/>
            <a:rect l="l" t="t" r="r" b="b"/>
            <a:pathLst>
              <a:path w="18288000" h="11985290">
                <a:moveTo>
                  <a:pt x="0" y="0"/>
                </a:moveTo>
                <a:lnTo>
                  <a:pt x="18288000" y="0"/>
                </a:lnTo>
                <a:lnTo>
                  <a:pt x="18288000" y="11985289"/>
                </a:lnTo>
                <a:lnTo>
                  <a:pt x="0" y="11985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28" t="-6538" b="-653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64463">
                <a:alpha val="3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70864" y="3696876"/>
            <a:ext cx="14746272" cy="3765616"/>
            <a:chOff x="0" y="0"/>
            <a:chExt cx="3694604" cy="9434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94604" cy="943456"/>
            </a:xfrm>
            <a:custGeom>
              <a:avLst/>
              <a:gdLst/>
              <a:ahLst/>
              <a:cxnLst/>
              <a:rect l="l" t="t" r="r" b="b"/>
              <a:pathLst>
                <a:path w="3694604" h="943456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934531"/>
                  </a:lnTo>
                  <a:cubicBezTo>
                    <a:pt x="3694604" y="939460"/>
                    <a:pt x="3690608" y="943456"/>
                    <a:pt x="3685679" y="943456"/>
                  </a:cubicBezTo>
                  <a:lnTo>
                    <a:pt x="8925" y="943456"/>
                  </a:lnTo>
                  <a:cubicBezTo>
                    <a:pt x="3996" y="943456"/>
                    <a:pt x="0" y="939460"/>
                    <a:pt x="0" y="934531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694604" cy="99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7186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ПОСТАНОВКА ЗАДАЧІ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77016" y="4079489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Розробка механізмів гейміфікації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2379" y="6186109"/>
            <a:ext cx="536332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Користувачі повинні мати змогу ділитися своїми враженнями завдяки статтям та коментарям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2379" y="5751167"/>
            <a:ext cx="54846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Забезпечити функціонал обміну враженнями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09204" y="4517751"/>
            <a:ext cx="532950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Користувачі повинні мати можливість швидко знаходити маршрути, місця та статті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36930" y="4079489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Реалізувати пошук та фільтрацію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1263" y="6211542"/>
            <a:ext cx="608538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Інтерфейс повинен бути інтуїтивно зрозумілим, легким у використанні на різних пристроях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83854" y="5751167"/>
            <a:ext cx="578020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Забезпечити зручний та адаптивний інтерфейс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67708" y="4517751"/>
            <a:ext cx="509266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Розробити зручну та цікаву систему гейміфікації для залучення користувачів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95814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64370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835565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45822" y="9685481"/>
            <a:ext cx="306884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</a:t>
            </a:r>
            <a:endParaRPr lang="en-US" sz="2000" b="1" dirty="0">
              <a:solidFill>
                <a:srgbClr val="FFFFFF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3839" y="2392301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63941" y="3558003"/>
            <a:ext cx="4416774" cy="2028688"/>
            <a:chOff x="0" y="0"/>
            <a:chExt cx="1106601" cy="50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01559" y="2972083"/>
            <a:ext cx="3141537" cy="1922436"/>
            <a:chOff x="0" y="0"/>
            <a:chExt cx="2055425" cy="1257799"/>
          </a:xfrm>
        </p:grpSpPr>
        <p:sp>
          <p:nvSpPr>
            <p:cNvPr id="7" name="Freeform 7">
              <a:hlinkClick r:id="rId4" tooltip="https://miro.medium.com/v2/resize:fit:2000/0*zj_kGMq6f2ZxW7p3.png"/>
            </p:cNvPr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5"/>
              <a:stretch>
                <a:fillRect l="-4394" r="-4394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4512452" y="5180997"/>
            <a:ext cx="2319751" cy="471524"/>
            <a:chOff x="0" y="0"/>
            <a:chExt cx="581202" cy="11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63941" y="6658004"/>
            <a:ext cx="4416774" cy="2028688"/>
            <a:chOff x="0" y="0"/>
            <a:chExt cx="1106601" cy="508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01559" y="6072084"/>
            <a:ext cx="3141537" cy="1922436"/>
            <a:chOff x="0" y="0"/>
            <a:chExt cx="2055425" cy="12577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6"/>
              <a:stretch>
                <a:fillRect l="-13910" r="-1391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4512452" y="8280998"/>
            <a:ext cx="2319751" cy="471524"/>
            <a:chOff x="0" y="0"/>
            <a:chExt cx="581202" cy="1181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07285" y="3558003"/>
            <a:ext cx="4416774" cy="2028688"/>
            <a:chOff x="0" y="0"/>
            <a:chExt cx="1106601" cy="5082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44903" y="2972083"/>
            <a:ext cx="3141537" cy="1922436"/>
            <a:chOff x="0" y="0"/>
            <a:chExt cx="2055425" cy="12577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7"/>
              <a:stretch>
                <a:fillRect t="-31707" b="-31707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455797" y="5180997"/>
            <a:ext cx="2319751" cy="471524"/>
            <a:chOff x="0" y="0"/>
            <a:chExt cx="581202" cy="1181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407285" y="6658004"/>
            <a:ext cx="4416774" cy="2028688"/>
            <a:chOff x="0" y="0"/>
            <a:chExt cx="1106601" cy="5082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044903" y="6072084"/>
            <a:ext cx="3141537" cy="1922436"/>
            <a:chOff x="0" y="0"/>
            <a:chExt cx="2055425" cy="12577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8"/>
              <a:stretch>
                <a:fillRect t="-3830" b="-383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1455797" y="8280998"/>
            <a:ext cx="2319751" cy="471524"/>
            <a:chOff x="0" y="0"/>
            <a:chExt cx="581202" cy="1181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716697" y="128668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Технології розробки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23940" y="5218338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23940" y="831833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JavaScript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567284" y="5218338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Axios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567284" y="831833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CSS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753858" y="9685481"/>
            <a:ext cx="290810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</a:t>
            </a:r>
            <a:endParaRPr lang="en-US" sz="20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0091" y="904875"/>
            <a:ext cx="8727818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Архітектура проєкту</a:t>
            </a:r>
          </a:p>
        </p:txBody>
      </p:sp>
      <p:sp>
        <p:nvSpPr>
          <p:cNvPr id="3" name="Freeform 3"/>
          <p:cNvSpPr/>
          <p:nvPr/>
        </p:nvSpPr>
        <p:spPr>
          <a:xfrm>
            <a:off x="4952760" y="2646662"/>
            <a:ext cx="8382479" cy="5752907"/>
          </a:xfrm>
          <a:custGeom>
            <a:avLst/>
            <a:gdLst/>
            <a:ahLst/>
            <a:cxnLst/>
            <a:rect l="l" t="t" r="r" b="b"/>
            <a:pathLst>
              <a:path w="8382479" h="5752907">
                <a:moveTo>
                  <a:pt x="0" y="0"/>
                </a:moveTo>
                <a:lnTo>
                  <a:pt x="8382480" y="0"/>
                </a:lnTo>
                <a:lnTo>
                  <a:pt x="8382480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746119" y="9685481"/>
            <a:ext cx="306288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</a:t>
            </a:r>
            <a:endParaRPr lang="en-US" sz="20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57173" y="2259964"/>
            <a:ext cx="10373653" cy="7443096"/>
          </a:xfrm>
          <a:custGeom>
            <a:avLst/>
            <a:gdLst/>
            <a:ahLst/>
            <a:cxnLst/>
            <a:rect l="l" t="t" r="r" b="b"/>
            <a:pathLst>
              <a:path w="10373653" h="7443096">
                <a:moveTo>
                  <a:pt x="0" y="0"/>
                </a:moveTo>
                <a:lnTo>
                  <a:pt x="10373654" y="0"/>
                </a:lnTo>
                <a:lnTo>
                  <a:pt x="10373654" y="7443097"/>
                </a:lnTo>
                <a:lnTo>
                  <a:pt x="0" y="744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04591" y="573744"/>
            <a:ext cx="14602127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Діаграма прецедентів для неавторизованого користувача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45822" y="9685481"/>
            <a:ext cx="306884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</a:t>
            </a:r>
            <a:endParaRPr lang="en-US" sz="20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53645" y="2415618"/>
            <a:ext cx="8580709" cy="7411588"/>
          </a:xfrm>
          <a:custGeom>
            <a:avLst/>
            <a:gdLst/>
            <a:ahLst/>
            <a:cxnLst/>
            <a:rect l="l" t="t" r="r" b="b"/>
            <a:pathLst>
              <a:path w="8580709" h="7411588">
                <a:moveTo>
                  <a:pt x="0" y="0"/>
                </a:moveTo>
                <a:lnTo>
                  <a:pt x="8580710" y="0"/>
                </a:lnTo>
                <a:lnTo>
                  <a:pt x="8580710" y="7411588"/>
                </a:lnTo>
                <a:lnTo>
                  <a:pt x="0" y="741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04591" y="573744"/>
            <a:ext cx="14602127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Діаграма прецедентів для авторизованого користувача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45971" y="9685481"/>
            <a:ext cx="306586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6</a:t>
            </a:r>
            <a:endParaRPr lang="en-US" sz="20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46001"/>
            <a:ext cx="8115300" cy="6725555"/>
          </a:xfrm>
          <a:custGeom>
            <a:avLst/>
            <a:gdLst/>
            <a:ahLst/>
            <a:cxnLst/>
            <a:rect l="l" t="t" r="r" b="b"/>
            <a:pathLst>
              <a:path w="8115300" h="6725555">
                <a:moveTo>
                  <a:pt x="0" y="0"/>
                </a:moveTo>
                <a:lnTo>
                  <a:pt x="8115300" y="0"/>
                </a:lnTo>
                <a:lnTo>
                  <a:pt x="8115300" y="6725554"/>
                </a:lnTo>
                <a:lnTo>
                  <a:pt x="0" y="672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3194" y="2146001"/>
            <a:ext cx="7606106" cy="6797957"/>
          </a:xfrm>
          <a:custGeom>
            <a:avLst/>
            <a:gdLst/>
            <a:ahLst/>
            <a:cxnLst/>
            <a:rect l="l" t="t" r="r" b="b"/>
            <a:pathLst>
              <a:path w="7606106" h="6797957">
                <a:moveTo>
                  <a:pt x="0" y="0"/>
                </a:moveTo>
                <a:lnTo>
                  <a:pt x="7606106" y="0"/>
                </a:lnTo>
                <a:lnTo>
                  <a:pt x="7606106" y="6797957"/>
                </a:lnTo>
                <a:lnTo>
                  <a:pt x="0" y="6797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06872" y="1162050"/>
            <a:ext cx="7474255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Приклад реалізації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72536" y="9685481"/>
            <a:ext cx="253454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7</a:t>
            </a:r>
            <a:endParaRPr lang="en-US" sz="20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2665" y="2306755"/>
            <a:ext cx="7962835" cy="6270732"/>
          </a:xfrm>
          <a:custGeom>
            <a:avLst/>
            <a:gdLst/>
            <a:ahLst/>
            <a:cxnLst/>
            <a:rect l="l" t="t" r="r" b="b"/>
            <a:pathLst>
              <a:path w="7962835" h="6270732">
                <a:moveTo>
                  <a:pt x="0" y="0"/>
                </a:moveTo>
                <a:lnTo>
                  <a:pt x="7962835" y="0"/>
                </a:lnTo>
                <a:lnTo>
                  <a:pt x="7962835" y="6270733"/>
                </a:lnTo>
                <a:lnTo>
                  <a:pt x="0" y="6270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B488BF"/>
            </a:solidFill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3381532" y="8167141"/>
            <a:ext cx="2705100" cy="820695"/>
            <a:chOff x="0" y="0"/>
            <a:chExt cx="712454" cy="216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454" cy="216150"/>
            </a:xfrm>
            <a:custGeom>
              <a:avLst/>
              <a:gdLst/>
              <a:ahLst/>
              <a:cxnLst/>
              <a:rect l="l" t="t" r="r" b="b"/>
              <a:pathLst>
                <a:path w="712454" h="216150">
                  <a:moveTo>
                    <a:pt x="108075" y="0"/>
                  </a:moveTo>
                  <a:lnTo>
                    <a:pt x="604379" y="0"/>
                  </a:lnTo>
                  <a:cubicBezTo>
                    <a:pt x="633043" y="0"/>
                    <a:pt x="660532" y="11386"/>
                    <a:pt x="680800" y="31654"/>
                  </a:cubicBezTo>
                  <a:cubicBezTo>
                    <a:pt x="701068" y="51922"/>
                    <a:pt x="712454" y="79412"/>
                    <a:pt x="712454" y="108075"/>
                  </a:cubicBezTo>
                  <a:lnTo>
                    <a:pt x="712454" y="108075"/>
                  </a:lnTo>
                  <a:cubicBezTo>
                    <a:pt x="712454" y="136738"/>
                    <a:pt x="701068" y="164228"/>
                    <a:pt x="680800" y="184496"/>
                  </a:cubicBezTo>
                  <a:cubicBezTo>
                    <a:pt x="660532" y="204764"/>
                    <a:pt x="633043" y="216150"/>
                    <a:pt x="604379" y="216150"/>
                  </a:cubicBezTo>
                  <a:lnTo>
                    <a:pt x="108075" y="216150"/>
                  </a:lnTo>
                  <a:cubicBezTo>
                    <a:pt x="79412" y="216150"/>
                    <a:pt x="51922" y="204764"/>
                    <a:pt x="31654" y="184496"/>
                  </a:cubicBezTo>
                  <a:cubicBezTo>
                    <a:pt x="11386" y="164228"/>
                    <a:pt x="0" y="136738"/>
                    <a:pt x="0" y="108075"/>
                  </a:cubicBezTo>
                  <a:lnTo>
                    <a:pt x="0" y="108075"/>
                  </a:lnTo>
                  <a:cubicBezTo>
                    <a:pt x="0" y="79412"/>
                    <a:pt x="11386" y="51922"/>
                    <a:pt x="31654" y="31654"/>
                  </a:cubicBezTo>
                  <a:cubicBezTo>
                    <a:pt x="51922" y="11386"/>
                    <a:pt x="79412" y="0"/>
                    <a:pt x="108075" y="0"/>
                  </a:cubicBezTo>
                  <a:close/>
                </a:path>
              </a:pathLst>
            </a:custGeom>
            <a:solidFill>
              <a:srgbClr val="B488B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12454" cy="26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Головна сторінка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932335" y="3087050"/>
            <a:ext cx="8603000" cy="4710142"/>
          </a:xfrm>
          <a:custGeom>
            <a:avLst/>
            <a:gdLst/>
            <a:ahLst/>
            <a:cxnLst/>
            <a:rect l="l" t="t" r="r" b="b"/>
            <a:pathLst>
              <a:path w="8603000" h="4710142">
                <a:moveTo>
                  <a:pt x="0" y="0"/>
                </a:moveTo>
                <a:lnTo>
                  <a:pt x="8603000" y="0"/>
                </a:lnTo>
                <a:lnTo>
                  <a:pt x="8603000" y="4710143"/>
                </a:lnTo>
                <a:lnTo>
                  <a:pt x="0" y="4710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B488BF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4876562" y="1162050"/>
            <a:ext cx="8534877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Інтерфейс користувача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881285" y="7454568"/>
            <a:ext cx="2705100" cy="851408"/>
            <a:chOff x="0" y="0"/>
            <a:chExt cx="712454" cy="224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454" cy="224239"/>
            </a:xfrm>
            <a:custGeom>
              <a:avLst/>
              <a:gdLst/>
              <a:ahLst/>
              <a:cxnLst/>
              <a:rect l="l" t="t" r="r" b="b"/>
              <a:pathLst>
                <a:path w="712454" h="224239">
                  <a:moveTo>
                    <a:pt x="112120" y="0"/>
                  </a:moveTo>
                  <a:lnTo>
                    <a:pt x="600335" y="0"/>
                  </a:lnTo>
                  <a:cubicBezTo>
                    <a:pt x="630071" y="0"/>
                    <a:pt x="658589" y="11813"/>
                    <a:pt x="679615" y="32839"/>
                  </a:cubicBezTo>
                  <a:cubicBezTo>
                    <a:pt x="700642" y="53866"/>
                    <a:pt x="712454" y="82384"/>
                    <a:pt x="712454" y="112120"/>
                  </a:cubicBezTo>
                  <a:lnTo>
                    <a:pt x="712454" y="112120"/>
                  </a:lnTo>
                  <a:cubicBezTo>
                    <a:pt x="712454" y="174042"/>
                    <a:pt x="662257" y="224239"/>
                    <a:pt x="600335" y="224239"/>
                  </a:cubicBezTo>
                  <a:lnTo>
                    <a:pt x="112120" y="224239"/>
                  </a:lnTo>
                  <a:cubicBezTo>
                    <a:pt x="50198" y="224239"/>
                    <a:pt x="0" y="174042"/>
                    <a:pt x="0" y="112120"/>
                  </a:cubicBezTo>
                  <a:lnTo>
                    <a:pt x="0" y="112120"/>
                  </a:lnTo>
                  <a:cubicBezTo>
                    <a:pt x="0" y="50198"/>
                    <a:pt x="50198" y="0"/>
                    <a:pt x="112120" y="0"/>
                  </a:cubicBezTo>
                  <a:close/>
                </a:path>
              </a:pathLst>
            </a:custGeom>
            <a:solidFill>
              <a:srgbClr val="B488B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12454" cy="27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Обліковий запис користувача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748501" y="9685481"/>
            <a:ext cx="301526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8</a:t>
            </a:r>
            <a:endParaRPr lang="en-US" sz="20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1770" y="1553862"/>
            <a:ext cx="5531200" cy="6957485"/>
          </a:xfrm>
          <a:custGeom>
            <a:avLst/>
            <a:gdLst/>
            <a:ahLst/>
            <a:cxnLst/>
            <a:rect l="l" t="t" r="r" b="b"/>
            <a:pathLst>
              <a:path w="5531200" h="6957485">
                <a:moveTo>
                  <a:pt x="0" y="0"/>
                </a:moveTo>
                <a:lnTo>
                  <a:pt x="5531201" y="0"/>
                </a:lnTo>
                <a:lnTo>
                  <a:pt x="5531201" y="6957485"/>
                </a:lnTo>
                <a:lnTo>
                  <a:pt x="0" y="695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8847" y="1553862"/>
            <a:ext cx="4939814" cy="6957485"/>
          </a:xfrm>
          <a:custGeom>
            <a:avLst/>
            <a:gdLst/>
            <a:ahLst/>
            <a:cxnLst/>
            <a:rect l="l" t="t" r="r" b="b"/>
            <a:pathLst>
              <a:path w="4939814" h="6957485">
                <a:moveTo>
                  <a:pt x="0" y="0"/>
                </a:moveTo>
                <a:lnTo>
                  <a:pt x="4939815" y="0"/>
                </a:lnTo>
                <a:lnTo>
                  <a:pt x="4939815" y="6957485"/>
                </a:lnTo>
                <a:lnTo>
                  <a:pt x="0" y="6957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49872" y="251460"/>
            <a:ext cx="5188255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Тестування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23243" y="8659071"/>
            <a:ext cx="5188255" cy="87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Тест-кейс авторизації користувача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34627" y="8659071"/>
            <a:ext cx="5188255" cy="87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Тест-кейс редагування профілю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50138" y="9685481"/>
            <a:ext cx="298252" cy="3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uk-UA" sz="2000" b="1" dirty="0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9</a:t>
            </a:r>
            <a:endParaRPr lang="en-US" sz="2000" b="1" dirty="0">
              <a:solidFill>
                <a:srgbClr val="674188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303</Words>
  <Application>Microsoft Office PowerPoint</Application>
  <PresentationFormat>Произвольный</PresentationFormat>
  <Paragraphs>75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Source Sans Pro Bold</vt:lpstr>
      <vt:lpstr>Calibri</vt:lpstr>
      <vt:lpstr>Proxima Nova Bold</vt:lpstr>
      <vt:lpstr>Aptos</vt:lpstr>
      <vt:lpstr>Proxima Nova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TimeWanderer-презентація</dc:title>
  <dc:creator>Катя Пасенко</dc:creator>
  <cp:lastModifiedBy>Катя Пасенко</cp:lastModifiedBy>
  <cp:revision>4</cp:revision>
  <dcterms:created xsi:type="dcterms:W3CDTF">2006-08-16T00:00:00Z</dcterms:created>
  <dcterms:modified xsi:type="dcterms:W3CDTF">2025-06-10T09:44:51Z</dcterms:modified>
  <dc:identifier>DAGpCTPWPsk</dc:identifier>
</cp:coreProperties>
</file>